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B8C3D-4EBD-43FD-8818-758BD77F2202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8ED2A-61EB-4988-A24F-9009DBEE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2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B9A1B2-F0C5-4551-B260-C15A1166F6C8}" type="slidenum">
              <a:rPr lang="en-GB" altLang="en-US" sz="1200" smtClean="0"/>
              <a:pPr/>
              <a:t>10</a:t>
            </a:fld>
            <a:endParaRPr lang="en-GB" altLang="en-US" sz="1200" smtClean="0"/>
          </a:p>
        </p:txBody>
      </p:sp>
      <p:sp>
        <p:nvSpPr>
          <p:cNvPr id="43011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12" tIns="42862" rIns="87312" bIns="42862"/>
          <a:lstStyle/>
          <a:p>
            <a:endParaRPr lang="en-GB" altLang="en-US" smtClean="0">
              <a:latin typeface="Times New Roman" pitchFamily="18" charset="0"/>
            </a:endParaRPr>
          </a:p>
        </p:txBody>
      </p:sp>
      <p:sp>
        <p:nvSpPr>
          <p:cNvPr id="43012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42817D-277B-4FDC-A84F-0EE592AF8901}" type="slidenum">
              <a:rPr lang="en-GB" altLang="en-US" sz="1200" smtClean="0"/>
              <a:pPr/>
              <a:t>12</a:t>
            </a:fld>
            <a:endParaRPr lang="en-GB" altLang="en-US" sz="1200" smtClean="0"/>
          </a:p>
        </p:txBody>
      </p:sp>
      <p:sp>
        <p:nvSpPr>
          <p:cNvPr id="44035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504" tIns="42189" rIns="87504" bIns="42189"/>
          <a:lstStyle/>
          <a:p>
            <a:endParaRPr lang="en-GB" altLang="en-US" smtClean="0">
              <a:latin typeface="Times New Roman" pitchFamily="18" charset="0"/>
            </a:endParaRPr>
          </a:p>
        </p:txBody>
      </p:sp>
      <p:sp>
        <p:nvSpPr>
          <p:cNvPr id="4403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71575" y="704850"/>
            <a:ext cx="4516438" cy="33877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467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295400"/>
            <a:ext cx="3657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295400"/>
            <a:ext cx="36576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 2003 McGraw-Hill Australia Pty Ltd PPTs t/a </a:t>
            </a:r>
            <a:r>
              <a:rPr lang="en-GB" i="1"/>
              <a:t>Organisational Behaviour on the Pacific Rim</a:t>
            </a:r>
            <a:r>
              <a:rPr lang="en-GB"/>
              <a:t> by McShane and Travaglione</a:t>
            </a:r>
            <a:endParaRPr lang="en-GB" i="1">
              <a:solidFill>
                <a:srgbClr val="6600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BF72-E914-4E33-9975-098F5A8B7D7B}" type="slidenum">
              <a:rPr lang="en-GB"/>
              <a:pPr>
                <a:defRPr/>
              </a:pPr>
              <a:t>‹#›</a:t>
            </a:fld>
            <a:endParaRPr lang="en-GB" b="0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6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Leadership in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0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 2003 McGraw-Hill Australia Pty Ltd PPTs t/a </a:t>
            </a:r>
            <a:r>
              <a:rPr lang="en-GB" i="1"/>
              <a:t>Organisational Behaviour on the Pacific Rim</a:t>
            </a:r>
            <a:r>
              <a:rPr lang="en-GB"/>
              <a:t> by McShane and Travaglione</a:t>
            </a:r>
            <a:endParaRPr lang="en-GB" i="1">
              <a:solidFill>
                <a:srgbClr val="660066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2D430C-42DD-4F11-ACC0-247D227F4B7C}" type="slidenum">
              <a:rPr lang="en-GB"/>
              <a:pPr>
                <a:defRPr/>
              </a:pPr>
              <a:t>10</a:t>
            </a:fld>
            <a:endParaRPr lang="en-GB" b="0">
              <a:solidFill>
                <a:srgbClr val="996633"/>
              </a:solidFill>
            </a:endParaRPr>
          </a:p>
        </p:txBody>
      </p:sp>
      <p:sp>
        <p:nvSpPr>
          <p:cNvPr id="102402" name="AutoShape 2"/>
          <p:cNvSpPr>
            <a:spLocks noChangeArrowheads="1"/>
          </p:cNvSpPr>
          <p:nvPr/>
        </p:nvSpPr>
        <p:spPr bwMode="auto">
          <a:xfrm>
            <a:off x="2819400" y="1600200"/>
            <a:ext cx="3810000" cy="3581400"/>
          </a:xfrm>
          <a:prstGeom prst="triangle">
            <a:avLst>
              <a:gd name="adj" fmla="val 50000"/>
            </a:avLst>
          </a:prstGeom>
          <a:solidFill>
            <a:srgbClr val="47463A"/>
          </a:solidFill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AU" sz="2800" b="1">
                <a:solidFill>
                  <a:srgbClr val="EDE5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Romance</a:t>
            </a:r>
          </a:p>
          <a:p>
            <a:pPr algn="ctr">
              <a:lnSpc>
                <a:spcPct val="95000"/>
              </a:lnSpc>
              <a:defRPr/>
            </a:pPr>
            <a:r>
              <a:rPr lang="en-AU" sz="2800" b="1">
                <a:solidFill>
                  <a:srgbClr val="EDE5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perspective</a:t>
            </a:r>
            <a:br>
              <a:rPr lang="en-AU" sz="2800" b="1">
                <a:solidFill>
                  <a:srgbClr val="EDE5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2800" b="1">
                <a:solidFill>
                  <a:srgbClr val="EDE5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leadership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657600" y="1524000"/>
            <a:ext cx="2057400" cy="1219200"/>
          </a:xfrm>
          <a:prstGeom prst="rect">
            <a:avLst/>
          </a:prstGeom>
          <a:solidFill>
            <a:srgbClr val="004A4A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Attributing</a:t>
            </a:r>
            <a:b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leadership</a:t>
            </a:r>
            <a:endParaRPr lang="en-US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5486400" y="4800600"/>
            <a:ext cx="2057400" cy="1219200"/>
          </a:xfrm>
          <a:prstGeom prst="rect">
            <a:avLst/>
          </a:prstGeom>
          <a:solidFill>
            <a:srgbClr val="004A4A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Stereotyping</a:t>
            </a:r>
          </a:p>
          <a:p>
            <a:pPr algn="ctr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leadership</a:t>
            </a:r>
            <a:endParaRPr lang="en-US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057400" y="4813300"/>
            <a:ext cx="2057400" cy="1219200"/>
          </a:xfrm>
          <a:prstGeom prst="rect">
            <a:avLst/>
          </a:prstGeom>
          <a:solidFill>
            <a:srgbClr val="004A4A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Need for</a:t>
            </a:r>
          </a:p>
          <a:p>
            <a:pPr algn="ctr">
              <a:lnSpc>
                <a:spcPct val="95000"/>
              </a:lnSpc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situational</a:t>
            </a:r>
          </a:p>
          <a:p>
            <a:pPr algn="ctr">
              <a:lnSpc>
                <a:spcPct val="95000"/>
              </a:lnSpc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control</a:t>
            </a:r>
            <a:endParaRPr lang="en-US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400" smtClean="0"/>
              <a:t>Romance perspective of leadership</a:t>
            </a:r>
          </a:p>
        </p:txBody>
      </p:sp>
    </p:spTree>
    <p:extLst>
      <p:ext uri="{BB962C8B-B14F-4D97-AF65-F5344CB8AC3E}">
        <p14:creationId xmlns:p14="http://schemas.microsoft.com/office/powerpoint/2010/main" val="38994398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nimBg="1" autoUpdateAnimBg="0"/>
      <p:bldP spid="102404" grpId="0" animBg="1" autoUpdateAnimBg="0"/>
      <p:bldP spid="10240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 &amp; leadership</a:t>
            </a:r>
            <a:r>
              <a:rPr lang="en-GB" sz="28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 Stereotypes </a:t>
            </a:r>
          </a:p>
          <a:p>
            <a:pPr lvl="1"/>
            <a:r>
              <a:rPr lang="en-US" dirty="0" smtClean="0"/>
              <a:t>Think manager-think male</a:t>
            </a:r>
          </a:p>
          <a:p>
            <a:pPr lvl="1"/>
            <a:r>
              <a:rPr lang="en-US" dirty="0" smtClean="0"/>
              <a:t>Think manager-think masculine</a:t>
            </a:r>
          </a:p>
          <a:p>
            <a:pPr lvl="1"/>
            <a:r>
              <a:rPr lang="en-US" dirty="0" smtClean="0"/>
              <a:t>Social prejudice</a:t>
            </a:r>
          </a:p>
          <a:p>
            <a:r>
              <a:rPr lang="en-US" dirty="0" smtClean="0"/>
              <a:t>Effects of stereotypes</a:t>
            </a:r>
          </a:p>
          <a:p>
            <a:pPr lvl="1"/>
            <a:r>
              <a:rPr lang="en-US" dirty="0" smtClean="0"/>
              <a:t>Incongruity between leader role and female gender role</a:t>
            </a:r>
          </a:p>
        </p:txBody>
      </p:sp>
    </p:spTree>
    <p:extLst>
      <p:ext uri="{BB962C8B-B14F-4D97-AF65-F5344CB8AC3E}">
        <p14:creationId xmlns:p14="http://schemas.microsoft.com/office/powerpoint/2010/main" val="327310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 2003 McGraw-Hill Australia Pty Ltd PPTs t/a </a:t>
            </a:r>
            <a:r>
              <a:rPr lang="en-GB" i="1"/>
              <a:t>Organisational Behaviour on the Pacific Rim</a:t>
            </a:r>
            <a:r>
              <a:rPr lang="en-GB"/>
              <a:t> by McShane and Travaglione</a:t>
            </a:r>
            <a:endParaRPr lang="en-GB" i="1">
              <a:solidFill>
                <a:srgbClr val="66006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698720-81FB-4A41-B11B-918BFE182603}" type="slidenum">
              <a:rPr lang="en-GB"/>
              <a:pPr>
                <a:defRPr/>
              </a:pPr>
              <a:t>12</a:t>
            </a:fld>
            <a:endParaRPr lang="en-GB" b="0">
              <a:solidFill>
                <a:srgbClr val="996633"/>
              </a:solidFill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Gender issues in leadership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295400"/>
            <a:ext cx="4191000" cy="4953000"/>
          </a:xfrm>
        </p:spPr>
        <p:txBody>
          <a:bodyPr/>
          <a:lstStyle/>
          <a:p>
            <a:pPr marL="285750" indent="-285750">
              <a:spcBef>
                <a:spcPct val="50000"/>
              </a:spcBef>
            </a:pPr>
            <a:r>
              <a:rPr lang="en-GB" altLang="en-US" sz="2000" dirty="0" smtClean="0"/>
              <a:t>Male and female leaders have similar task- and people-oriented leadership</a:t>
            </a:r>
          </a:p>
          <a:p>
            <a:pPr marL="285750" indent="-285750">
              <a:spcBef>
                <a:spcPct val="50000"/>
              </a:spcBef>
            </a:pPr>
            <a:r>
              <a:rPr lang="en-GB" altLang="en-US" sz="2000" dirty="0" smtClean="0"/>
              <a:t>Participative leadership is used more often by female </a:t>
            </a:r>
            <a:r>
              <a:rPr lang="en-GB" altLang="en-US" sz="2000" dirty="0" smtClean="0"/>
              <a:t>leaders</a:t>
            </a:r>
            <a:endParaRPr lang="en-GB" altLang="en-US" sz="2000" dirty="0" smtClean="0"/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9263" y="1828800"/>
            <a:ext cx="30384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2088" dir="2945137" algn="ctr" rotWithShape="0">
              <a:srgbClr val="29424A">
                <a:alpha val="50000"/>
              </a:srgbClr>
            </a:outerShdw>
          </a:effectLst>
        </p:spPr>
      </p:pic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6553200" y="4991100"/>
            <a:ext cx="21828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chemeClr val="bg1"/>
                </a:solidFill>
                <a:latin typeface="Arial" charset="0"/>
                <a:cs typeface="Arial" charset="0"/>
              </a:rPr>
              <a:t>© </a:t>
            </a:r>
            <a:r>
              <a:rPr lang="en-GB" altLang="en-US" sz="1000">
                <a:solidFill>
                  <a:schemeClr val="bg1"/>
                </a:solidFill>
                <a:latin typeface="Arial" charset="0"/>
              </a:rPr>
              <a:t>L. Williams/</a:t>
            </a:r>
            <a:r>
              <a:rPr lang="en-GB" altLang="en-US" sz="1000" i="1">
                <a:solidFill>
                  <a:schemeClr val="bg1"/>
                </a:solidFill>
                <a:latin typeface="Arial" charset="0"/>
              </a:rPr>
              <a:t>Launceston Examiner</a:t>
            </a:r>
            <a:endParaRPr lang="en-AU" altLang="en-US" sz="1000" i="1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4561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 towards Women as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ct val="50000"/>
              </a:spcBef>
            </a:pPr>
            <a:r>
              <a:rPr lang="en-GB" altLang="en-US" sz="2000" dirty="0"/>
              <a:t>Evaluating female leaders</a:t>
            </a:r>
          </a:p>
          <a:p>
            <a:pPr marL="685800" lvl="1">
              <a:spcBef>
                <a:spcPct val="0"/>
              </a:spcBef>
            </a:pPr>
            <a:r>
              <a:rPr lang="en-GB" altLang="en-US" dirty="0"/>
              <a:t>past evidence: women rated less favourably than men</a:t>
            </a:r>
          </a:p>
          <a:p>
            <a:pPr marL="685800" lvl="1"/>
            <a:r>
              <a:rPr lang="en-GB" altLang="en-US" dirty="0"/>
              <a:t>recent evidence: women rated more favourably than 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4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Autocratic Leadership</a:t>
            </a:r>
          </a:p>
          <a:p>
            <a:r>
              <a:rPr lang="en-US" dirty="0" smtClean="0"/>
              <a:t>Bureaucratic Leadership: work by book</a:t>
            </a:r>
          </a:p>
          <a:p>
            <a:r>
              <a:rPr lang="en-US" dirty="0" smtClean="0"/>
              <a:t>Democratic Leadership</a:t>
            </a:r>
          </a:p>
          <a:p>
            <a:r>
              <a:rPr lang="en-US" dirty="0" smtClean="0"/>
              <a:t>Laissez-faire Leadership</a:t>
            </a:r>
          </a:p>
          <a:p>
            <a:r>
              <a:rPr lang="en-US" dirty="0" smtClean="0"/>
              <a:t>Narcissistic Leadership</a:t>
            </a:r>
          </a:p>
          <a:p>
            <a:r>
              <a:rPr lang="en-US" dirty="0"/>
              <a:t>Charismatic Leadership: Charisma is the ability to inspire and motivate followers to perform at high </a:t>
            </a:r>
            <a:r>
              <a:rPr lang="en-US" dirty="0" smtClean="0"/>
              <a:t>levels </a:t>
            </a:r>
            <a:r>
              <a:rPr lang="en-US" dirty="0"/>
              <a:t>and to be committed to organization or the cause. Charismatic leaders are essentially very </a:t>
            </a:r>
            <a:r>
              <a:rPr lang="en-US" dirty="0" smtClean="0"/>
              <a:t>skilled </a:t>
            </a:r>
            <a:r>
              <a:rPr lang="en-US" dirty="0"/>
              <a:t>communicators – individuals who are both verbally eloquent and able to communicate to </a:t>
            </a:r>
            <a:r>
              <a:rPr lang="en-US" dirty="0" smtClean="0"/>
              <a:t>followers </a:t>
            </a:r>
            <a:r>
              <a:rPr lang="en-US" dirty="0"/>
              <a:t>on a deep emotional level. They are able to articulate a compelling or captivating </a:t>
            </a:r>
            <a:r>
              <a:rPr lang="en-US" dirty="0" smtClean="0"/>
              <a:t>vision</a:t>
            </a:r>
            <a:r>
              <a:rPr lang="en-US" dirty="0"/>
              <a:t>, and are able to arouse strong emotions in followers </a:t>
            </a:r>
            <a:endParaRPr lang="en-US" dirty="0" smtClean="0"/>
          </a:p>
          <a:p>
            <a:r>
              <a:rPr lang="en-US" dirty="0" smtClean="0"/>
              <a:t>Corporate Leadership</a:t>
            </a:r>
          </a:p>
          <a:p>
            <a:r>
              <a:rPr lang="en-US" dirty="0" smtClean="0"/>
              <a:t>Academic 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77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which styles of leaders in your opinion are masculine or feminine?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25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055881"/>
              </p:ext>
            </p:extLst>
          </p:nvPr>
        </p:nvGraphicFramePr>
        <p:xfrm>
          <a:off x="1009650" y="1806575"/>
          <a:ext cx="7124700" cy="4775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2350"/>
                <a:gridCol w="3562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r>
                        <a:rPr lang="en-US" baseline="0" dirty="0" smtClean="0"/>
                        <a:t> Leaders are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 Leaders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Laissez-faire leadership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Charismatic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Autocratic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Inspirational motivation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democratic &amp; Less autocratic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Contingent reward dimension of transactional leadership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Two dimension of transactional leadership: active &amp; Passive management by exception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Components of effective leadership like contingent reward, individualized consideration , charisma , democratic decision making and absence of passive management by exception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laissez faire leadership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88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leadership provides the basis for development and performance in </a:t>
            </a:r>
            <a:r>
              <a:rPr lang="en-US" dirty="0" smtClean="0"/>
              <a:t>organizations</a:t>
            </a:r>
          </a:p>
          <a:p>
            <a:r>
              <a:rPr lang="en-US" dirty="0"/>
              <a:t>There is evidence that lack of strong leadership results in failure </a:t>
            </a:r>
            <a:r>
              <a:rPr lang="en-US" dirty="0" smtClean="0"/>
              <a:t>to </a:t>
            </a:r>
            <a:r>
              <a:rPr lang="en-US" dirty="0"/>
              <a:t>strive for performance expectations</a:t>
            </a:r>
          </a:p>
        </p:txBody>
      </p:sp>
    </p:spTree>
    <p:extLst>
      <p:ext uri="{BB962C8B-B14F-4D97-AF65-F5344CB8AC3E}">
        <p14:creationId xmlns:p14="http://schemas.microsoft.com/office/powerpoint/2010/main" val="250743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leadership?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Leadership is the process of influencing people and providing an environment for them to achieve team or organisational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3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Perspectives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 Perspective</a:t>
            </a:r>
          </a:p>
          <a:p>
            <a:r>
              <a:rPr lang="en-US" dirty="0" smtClean="0"/>
              <a:t>Behavior Perspective</a:t>
            </a:r>
          </a:p>
          <a:p>
            <a:r>
              <a:rPr lang="en-US" dirty="0" smtClean="0"/>
              <a:t>Situational Perspective</a:t>
            </a:r>
          </a:p>
          <a:p>
            <a:r>
              <a:rPr lang="en-US" dirty="0" smtClean="0"/>
              <a:t>Transactional &amp; Transformational Perspective</a:t>
            </a:r>
          </a:p>
          <a:p>
            <a:r>
              <a:rPr lang="en-US" dirty="0" smtClean="0"/>
              <a:t>Romance </a:t>
            </a:r>
            <a:r>
              <a:rPr lang="en-US" dirty="0"/>
              <a:t>Perspective</a:t>
            </a:r>
          </a:p>
        </p:txBody>
      </p:sp>
    </p:spTree>
    <p:extLst>
      <p:ext uri="{BB962C8B-B14F-4D97-AF65-F5344CB8AC3E}">
        <p14:creationId xmlns:p14="http://schemas.microsoft.com/office/powerpoint/2010/main" val="357201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</a:t>
            </a:r>
            <a:r>
              <a:rPr lang="en-US" dirty="0"/>
              <a:t>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4963" indent="-334963">
              <a:lnSpc>
                <a:spcPct val="90000"/>
              </a:lnSpc>
              <a:spcBef>
                <a:spcPts val="1200"/>
              </a:spcBef>
            </a:pPr>
            <a:r>
              <a:rPr lang="en-GB" altLang="en-US" dirty="0"/>
              <a:t>Drive</a:t>
            </a:r>
          </a:p>
          <a:p>
            <a:pPr marL="334963" indent="-334963">
              <a:lnSpc>
                <a:spcPct val="90000"/>
              </a:lnSpc>
              <a:spcBef>
                <a:spcPts val="1200"/>
              </a:spcBef>
            </a:pPr>
            <a:r>
              <a:rPr lang="en-GB" altLang="en-US" dirty="0"/>
              <a:t>Leadership motivation</a:t>
            </a:r>
          </a:p>
          <a:p>
            <a:pPr marL="334963" indent="-334963">
              <a:lnSpc>
                <a:spcPct val="90000"/>
              </a:lnSpc>
              <a:spcBef>
                <a:spcPts val="1200"/>
              </a:spcBef>
            </a:pPr>
            <a:r>
              <a:rPr lang="en-GB" altLang="en-US" dirty="0"/>
              <a:t>Integrity </a:t>
            </a:r>
          </a:p>
          <a:p>
            <a:pPr marL="334963" indent="-334963">
              <a:lnSpc>
                <a:spcPct val="90000"/>
              </a:lnSpc>
              <a:spcBef>
                <a:spcPts val="1200"/>
              </a:spcBef>
            </a:pPr>
            <a:r>
              <a:rPr lang="en-GB" altLang="en-US" dirty="0"/>
              <a:t>Self-confidence</a:t>
            </a:r>
          </a:p>
          <a:p>
            <a:pPr marL="334963" indent="-334963">
              <a:lnSpc>
                <a:spcPct val="90000"/>
              </a:lnSpc>
              <a:spcBef>
                <a:spcPts val="1200"/>
              </a:spcBef>
            </a:pPr>
            <a:r>
              <a:rPr lang="en-GB" altLang="en-US" dirty="0"/>
              <a:t>Intelligence</a:t>
            </a:r>
          </a:p>
          <a:p>
            <a:pPr marL="334963" indent="-334963">
              <a:lnSpc>
                <a:spcPct val="90000"/>
              </a:lnSpc>
              <a:spcBef>
                <a:spcPts val="1200"/>
              </a:spcBef>
            </a:pPr>
            <a:r>
              <a:rPr lang="en-GB" altLang="en-US" dirty="0"/>
              <a:t>Knowledge of the business</a:t>
            </a:r>
          </a:p>
          <a:p>
            <a:pPr marL="334963" indent="-334963">
              <a:lnSpc>
                <a:spcPct val="90000"/>
              </a:lnSpc>
              <a:spcBef>
                <a:spcPts val="1200"/>
              </a:spcBef>
            </a:pPr>
            <a:r>
              <a:rPr lang="en-GB" altLang="en-US" dirty="0"/>
              <a:t>Emotional intelligence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5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People-oriented behaviours</a:t>
            </a:r>
          </a:p>
          <a:p>
            <a:pPr lvl="1"/>
            <a:r>
              <a:rPr lang="en-GB" altLang="en-US" dirty="0"/>
              <a:t>showing mutual trust and respect </a:t>
            </a:r>
          </a:p>
          <a:p>
            <a:pPr lvl="1"/>
            <a:r>
              <a:rPr lang="en-GB" altLang="en-US" dirty="0"/>
              <a:t>concern for employee needs</a:t>
            </a:r>
          </a:p>
          <a:p>
            <a:pPr lvl="1"/>
            <a:r>
              <a:rPr lang="en-GB" altLang="en-US" dirty="0"/>
              <a:t>desire to look out for employee welfare</a:t>
            </a:r>
          </a:p>
          <a:p>
            <a:pPr>
              <a:spcBef>
                <a:spcPct val="65000"/>
              </a:spcBef>
            </a:pPr>
            <a:r>
              <a:rPr lang="en-GB" altLang="en-US" dirty="0"/>
              <a:t>Task-oriented behaviours</a:t>
            </a:r>
          </a:p>
          <a:p>
            <a:pPr lvl="1"/>
            <a:r>
              <a:rPr lang="en-GB" altLang="en-US" dirty="0"/>
              <a:t>assign specific tasks</a:t>
            </a:r>
          </a:p>
          <a:p>
            <a:pPr lvl="1"/>
            <a:r>
              <a:rPr lang="en-GB" altLang="en-US" dirty="0"/>
              <a:t>ensure employees follow rules</a:t>
            </a:r>
          </a:p>
          <a:p>
            <a:pPr lvl="1"/>
            <a:r>
              <a:rPr lang="en-GB" altLang="en-US" dirty="0"/>
              <a:t>push employees to reach peak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9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altLang="en-US" dirty="0" smtClean="0"/>
              <a:t>Effective </a:t>
            </a:r>
            <a:r>
              <a:rPr lang="en-GB" altLang="en-US" dirty="0"/>
              <a:t>leaders vary style with follower ‘readiness’</a:t>
            </a:r>
          </a:p>
          <a:p>
            <a:pPr marL="457200" lvl="1" indent="0">
              <a:buNone/>
            </a:pPr>
            <a:r>
              <a:rPr lang="en-GB" altLang="en-US" dirty="0"/>
              <a:t>leader styles – telling, selling, participating and delegating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Transformational and transactional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Transformational leaders</a:t>
            </a:r>
            <a:endParaRPr lang="en-GB" altLang="en-US" sz="2000" dirty="0"/>
          </a:p>
          <a:p>
            <a:pPr lvl="1"/>
            <a:r>
              <a:rPr lang="en-GB" altLang="en-US" dirty="0"/>
              <a:t>leading </a:t>
            </a:r>
            <a:r>
              <a:rPr lang="en-GB" altLang="en-US" sz="2000" dirty="0"/>
              <a:t>–</a:t>
            </a:r>
            <a:r>
              <a:rPr lang="en-GB" altLang="en-US" dirty="0"/>
              <a:t> changing the organisation to fit the environment</a:t>
            </a:r>
          </a:p>
          <a:p>
            <a:pPr lvl="1"/>
            <a:r>
              <a:rPr lang="en-GB" altLang="en-US" dirty="0"/>
              <a:t>develop, communicate, </a:t>
            </a:r>
            <a:br>
              <a:rPr lang="en-GB" altLang="en-US" dirty="0"/>
            </a:br>
            <a:r>
              <a:rPr lang="en-GB" altLang="en-US" dirty="0"/>
              <a:t>enact a vision</a:t>
            </a:r>
          </a:p>
          <a:p>
            <a:r>
              <a:rPr lang="en-GB" altLang="en-US" dirty="0"/>
              <a:t>Transactional leaders</a:t>
            </a:r>
            <a:endParaRPr lang="en-GB" altLang="en-US" sz="2000" dirty="0"/>
          </a:p>
          <a:p>
            <a:pPr lvl="1"/>
            <a:r>
              <a:rPr lang="en-GB" altLang="en-US" dirty="0"/>
              <a:t>managing </a:t>
            </a:r>
            <a:r>
              <a:rPr lang="en-GB" altLang="en-US" sz="2000" dirty="0"/>
              <a:t>–</a:t>
            </a:r>
            <a:r>
              <a:rPr lang="en-GB" altLang="en-US" dirty="0"/>
              <a:t> linking job performance to rewards</a:t>
            </a:r>
          </a:p>
          <a:p>
            <a:pPr lvl="1"/>
            <a:r>
              <a:rPr lang="en-GB" altLang="en-US" dirty="0"/>
              <a:t>ensure employees have necessary resources</a:t>
            </a:r>
          </a:p>
          <a:p>
            <a:pPr lvl="1"/>
            <a:r>
              <a:rPr lang="en-GB" altLang="en-US" dirty="0"/>
              <a:t>apply contingency leadership theories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9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 2003 McGraw-Hill Australia Pty Ltd PPTs t/a </a:t>
            </a:r>
            <a:r>
              <a:rPr lang="en-GB" i="1"/>
              <a:t>Organisational Behaviour on the Pacific Rim</a:t>
            </a:r>
            <a:r>
              <a:rPr lang="en-GB"/>
              <a:t> by McShane and Travaglione</a:t>
            </a:r>
            <a:endParaRPr lang="en-GB" i="1">
              <a:solidFill>
                <a:srgbClr val="660066"/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FD41A0-07A6-4B28-9042-194252823D7F}" type="slidenum">
              <a:rPr lang="en-GB"/>
              <a:pPr>
                <a:defRPr/>
              </a:pPr>
              <a:t>8</a:t>
            </a:fld>
            <a:endParaRPr lang="en-GB" b="0">
              <a:solidFill>
                <a:srgbClr val="996633"/>
              </a:solidFill>
            </a:endParaRPr>
          </a:p>
        </p:txBody>
      </p:sp>
      <p:sp>
        <p:nvSpPr>
          <p:cNvPr id="100354" name="Oval 2"/>
          <p:cNvSpPr>
            <a:spLocks noChangeArrowheads="1"/>
          </p:cNvSpPr>
          <p:nvPr/>
        </p:nvSpPr>
        <p:spPr bwMode="auto">
          <a:xfrm>
            <a:off x="2438400" y="2286000"/>
            <a:ext cx="4419600" cy="2971800"/>
          </a:xfrm>
          <a:prstGeom prst="ellipse">
            <a:avLst/>
          </a:prstGeom>
          <a:solidFill>
            <a:srgbClr val="4E3C2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AU" sz="2800" b="1">
                <a:solidFill>
                  <a:srgbClr val="EDE5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Transformational</a:t>
            </a:r>
          </a:p>
          <a:p>
            <a:pPr algn="ctr">
              <a:defRPr/>
            </a:pPr>
            <a:r>
              <a:rPr lang="en-AU" sz="2800" b="1">
                <a:solidFill>
                  <a:srgbClr val="EDE5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leadership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5638800" y="1981200"/>
            <a:ext cx="2057400" cy="1143000"/>
          </a:xfrm>
          <a:prstGeom prst="rect">
            <a:avLst/>
          </a:prstGeom>
          <a:solidFill>
            <a:srgbClr val="003D3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AU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Creating</a:t>
            </a:r>
          </a:p>
          <a:p>
            <a:pPr algn="ctr">
              <a:lnSpc>
                <a:spcPct val="90000"/>
              </a:lnSpc>
              <a:defRPr/>
            </a:pPr>
            <a:r>
              <a:rPr lang="en-AU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vision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5638800" y="4495800"/>
            <a:ext cx="2057400" cy="1143000"/>
          </a:xfrm>
          <a:prstGeom prst="rect">
            <a:avLst/>
          </a:prstGeom>
          <a:solidFill>
            <a:srgbClr val="003D3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AU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Communicating</a:t>
            </a:r>
          </a:p>
          <a:p>
            <a:pPr algn="ctr">
              <a:lnSpc>
                <a:spcPct val="90000"/>
              </a:lnSpc>
              <a:defRPr/>
            </a:pPr>
            <a:r>
              <a:rPr lang="en-AU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vision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1562100" y="1981200"/>
            <a:ext cx="2057400" cy="1143000"/>
          </a:xfrm>
          <a:prstGeom prst="rect">
            <a:avLst/>
          </a:prstGeom>
          <a:solidFill>
            <a:srgbClr val="003D3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AU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Building</a:t>
            </a:r>
          </a:p>
          <a:p>
            <a:pPr algn="ctr">
              <a:lnSpc>
                <a:spcPct val="90000"/>
              </a:lnSpc>
              <a:defRPr/>
            </a:pPr>
            <a:r>
              <a:rPr lang="en-AU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commitment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562100" y="4495800"/>
            <a:ext cx="2057400" cy="1143000"/>
          </a:xfrm>
          <a:prstGeom prst="rect">
            <a:avLst/>
          </a:prstGeom>
          <a:solidFill>
            <a:srgbClr val="003D3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AU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Modelling</a:t>
            </a:r>
          </a:p>
          <a:p>
            <a:pPr algn="ctr">
              <a:lnSpc>
                <a:spcPct val="90000"/>
              </a:lnSpc>
              <a:defRPr/>
            </a:pPr>
            <a:r>
              <a:rPr lang="en-AU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vision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000" smtClean="0"/>
              <a:t>Transformational leadership elements</a:t>
            </a:r>
          </a:p>
        </p:txBody>
      </p:sp>
    </p:spTree>
    <p:extLst>
      <p:ext uri="{BB962C8B-B14F-4D97-AF65-F5344CB8AC3E}">
        <p14:creationId xmlns:p14="http://schemas.microsoft.com/office/powerpoint/2010/main" val="30542027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 autoUpdateAnimBg="0"/>
      <p:bldP spid="100356" grpId="0" animBg="1" autoUpdateAnimBg="0"/>
      <p:bldP spid="100357" grpId="0" animBg="1" autoUpdateAnimBg="0"/>
      <p:bldP spid="10035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Transformational Leadership Theory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itchFamily="18" charset="0"/>
              </a:rPr>
              <a:t>Leaders with considerable and unusual influence</a:t>
            </a:r>
            <a:endParaRPr lang="en-US" altLang="en-US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itchFamily="18" charset="0"/>
              </a:rPr>
              <a:t>Can convince followers to do things they would never do alone</a:t>
            </a:r>
            <a:endParaRPr lang="en-US" altLang="en-US" sz="20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itchFamily="18" charset="0"/>
              </a:rPr>
              <a:t>Both good and evil</a:t>
            </a:r>
            <a:endParaRPr lang="en-US" altLang="en-US" sz="20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itchFamily="18" charset="0"/>
              </a:rPr>
              <a:t>Represents a return to focus on personality of leaders</a:t>
            </a:r>
            <a:endParaRPr lang="en-US" altLang="en-US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itchFamily="18" charset="0"/>
              </a:rPr>
              <a:t>Charisma of supervisor relates to subordinate</a:t>
            </a:r>
            <a:endParaRPr lang="en-US" altLang="en-US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itchFamily="18" charset="0"/>
              </a:rPr>
              <a:t>Job performance</a:t>
            </a:r>
            <a:endParaRPr lang="en-US" altLang="en-US" sz="20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itchFamily="18" charset="0"/>
              </a:rPr>
              <a:t>Job satisfaction</a:t>
            </a:r>
            <a:endParaRPr lang="en-US" altLang="en-US" sz="20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itchFamily="18" charset="0"/>
              </a:rPr>
              <a:t>OCB</a:t>
            </a:r>
            <a:endParaRPr lang="en-US" altLang="en-US" sz="20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itchFamily="18" charset="0"/>
              </a:rPr>
              <a:t>Organizational commitment</a:t>
            </a:r>
            <a:endParaRPr lang="en-US" altLang="en-US" sz="20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itchFamily="18" charset="0"/>
              </a:rPr>
              <a:t>Might be trainable</a:t>
            </a:r>
            <a:endParaRPr lang="en-US" altLang="en-US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itchFamily="18" charset="0"/>
              </a:rPr>
              <a:t>Actors were trained to be charismatic in a lab study (Kirkpatrick &amp; Locke, 1996)</a:t>
            </a:r>
            <a:endParaRPr lang="en-US" altLang="en-US" sz="20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itchFamily="18" charset="0"/>
              </a:rPr>
              <a:t>Bank managers trained in charisma (Barling et al., 1996)</a:t>
            </a:r>
            <a:endParaRPr lang="en-US" altLang="en-US" sz="20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048031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39</TotalTime>
  <Words>575</Words>
  <Application>Microsoft Office PowerPoint</Application>
  <PresentationFormat>On-screen Show (4:3)</PresentationFormat>
  <Paragraphs>119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Spring</vt:lpstr>
      <vt:lpstr>Leadership in Organizations</vt:lpstr>
      <vt:lpstr>What is leadership?</vt:lpstr>
      <vt:lpstr>Perspectives of leadership</vt:lpstr>
      <vt:lpstr>Trait Perspective</vt:lpstr>
      <vt:lpstr>Behavior Perspective</vt:lpstr>
      <vt:lpstr>Situational Perspective</vt:lpstr>
      <vt:lpstr>Transformational and transactional leaders</vt:lpstr>
      <vt:lpstr>Transformational leadership elements</vt:lpstr>
      <vt:lpstr>Transformational Leadership Theory</vt:lpstr>
      <vt:lpstr>Romance perspective of leadership</vt:lpstr>
      <vt:lpstr>Gender &amp; leadership </vt:lpstr>
      <vt:lpstr>Gender issues in leadership</vt:lpstr>
      <vt:lpstr>Attitudes towards Women as Leaders</vt:lpstr>
      <vt:lpstr>Leadership Styles</vt:lpstr>
      <vt:lpstr>Activity</vt:lpstr>
      <vt:lpstr>Sex differences</vt:lpstr>
      <vt:lpstr>Effective Leadership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Organizations</dc:title>
  <dc:creator>Ghulam Yasin</dc:creator>
  <cp:lastModifiedBy>Ghulam Yasin</cp:lastModifiedBy>
  <cp:revision>5</cp:revision>
  <dcterms:created xsi:type="dcterms:W3CDTF">2006-08-16T00:00:00Z</dcterms:created>
  <dcterms:modified xsi:type="dcterms:W3CDTF">2018-11-06T16:00:05Z</dcterms:modified>
</cp:coreProperties>
</file>